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2" r:id="rId5"/>
    <p:sldId id="263" r:id="rId6"/>
    <p:sldId id="264" r:id="rId7"/>
    <p:sldId id="261" r:id="rId8"/>
    <p:sldId id="260" r:id="rId9"/>
  </p:sldIdLst>
  <p:sldSz cx="12192000" cy="6858000"/>
  <p:notesSz cx="9144000" cy="5143500"/>
  <p:defaultTextStyle>
    <a:defPPr marR="0" lvl="0" algn="l">
      <a:lnSpc>
        <a:spcPct val="100000"/>
      </a:lnSpc>
      <a:spcBef>
        <a:spcPts val="0"/>
      </a:spcBef>
      <a:spcAft>
        <a:spcPts val="0"/>
      </a:spcAft>
    </a:defPPr>
    <a:lvl1pPr marR="0" lv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</a:defRPr>
    </a:lvl1pPr>
    <a:lvl2pPr marR="0" lvl="1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</a:defRPr>
    </a:lvl2pPr>
    <a:lvl3pPr marR="0" lvl="2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</a:defRPr>
    </a:lvl3pPr>
    <a:lvl4pPr marR="0" lvl="3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</a:defRPr>
    </a:lvl4pPr>
    <a:lvl5pPr marR="0" lvl="4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</a:defRPr>
    </a:lvl5pPr>
    <a:lvl6pPr marR="0" lvl="5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</a:defRPr>
    </a:lvl6pPr>
    <a:lvl7pPr marR="0" lvl="6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</a:defRPr>
    </a:lvl7pPr>
    <a:lvl8pPr marR="0" lvl="7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</a:defRPr>
    </a:lvl8pPr>
    <a:lvl9pPr marR="0" lvl="8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>
      <p:cViewPr varScale="1">
        <p:scale>
          <a:sx n="70" d="100"/>
          <a:sy n="70" d="100"/>
        </p:scale>
        <p:origin x="1138" y="278"/>
      </p:cViewPr>
      <p:guideLst>
        <p:guide orient="horz" pos="220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matchingName="DEFAULT" userDrawn="1">
  <p:cSld name="DEFAUL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titleStyle>
    <p:body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bodyStyle>
    <p:otherStyle>
      <a:defPPr marR="0" lvl="0" algn="l">
        <a:lnSpc>
          <a:spcPct val="100000"/>
        </a:lnSpc>
        <a:spcBef>
          <a:spcPts val="0"/>
        </a:spcBef>
        <a:spcAft>
          <a:spcPts val="0"/>
        </a:spcAft>
      </a:defPPr>
      <a:lvl1pPr marR="0" lv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1pPr>
      <a:lvl2pPr marR="0" lvl="1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2pPr>
      <a:lvl3pPr marR="0" lvl="2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3pPr>
      <a:lvl4pPr marR="0" lvl="3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4pPr>
      <a:lvl5pPr marR="0" lvl="4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5pPr>
      <a:lvl6pPr marR="0" lvl="5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6pPr>
      <a:lvl7pPr marR="0" lvl="6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7pPr>
      <a:lvl8pPr marR="0" lvl="7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8pPr>
      <a:lvl9pPr marR="0" lvl="8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br.ru/fintech/dr/doc_dr/albums_r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7" name="Google Shape;47;p4" title="Group 2087327243.png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25403" y="19050"/>
            <a:ext cx="12192004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4"/>
          <p:cNvSpPr/>
          <p:nvPr/>
        </p:nvSpPr>
        <p:spPr bwMode="auto">
          <a:xfrm>
            <a:off x="425451" y="1917701"/>
            <a:ext cx="5905500" cy="4387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49" name="Google Shape;49;p4"/>
          <p:cNvSpPr/>
          <p:nvPr/>
        </p:nvSpPr>
        <p:spPr bwMode="auto">
          <a:xfrm>
            <a:off x="425454" y="1917703"/>
            <a:ext cx="1758951" cy="2089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50" name="Google Shape;50;p4"/>
          <p:cNvSpPr/>
          <p:nvPr/>
        </p:nvSpPr>
        <p:spPr bwMode="auto">
          <a:xfrm>
            <a:off x="2393954" y="1917703"/>
            <a:ext cx="1758951" cy="2089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51" name="Google Shape;51;p4"/>
          <p:cNvSpPr/>
          <p:nvPr/>
        </p:nvSpPr>
        <p:spPr bwMode="auto">
          <a:xfrm>
            <a:off x="4362454" y="1917703"/>
            <a:ext cx="1758951" cy="2089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52" name="Google Shape;52;p4"/>
          <p:cNvSpPr/>
          <p:nvPr/>
        </p:nvSpPr>
        <p:spPr bwMode="auto">
          <a:xfrm>
            <a:off x="1457324" y="4276730"/>
            <a:ext cx="1758951" cy="2089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53" name="Google Shape;53;p4"/>
          <p:cNvSpPr/>
          <p:nvPr/>
        </p:nvSpPr>
        <p:spPr bwMode="auto">
          <a:xfrm>
            <a:off x="3425824" y="4276730"/>
            <a:ext cx="1758951" cy="2089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54" name="Google Shape;54;p4"/>
          <p:cNvSpPr/>
          <p:nvPr/>
        </p:nvSpPr>
        <p:spPr bwMode="auto">
          <a:xfrm>
            <a:off x="4337049" y="4216406"/>
            <a:ext cx="1758951" cy="20891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56" name="Google Shape;56;p4"/>
          <p:cNvSpPr/>
          <p:nvPr/>
        </p:nvSpPr>
        <p:spPr bwMode="auto">
          <a:xfrm>
            <a:off x="4337049" y="5746754"/>
            <a:ext cx="1758951" cy="5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58" name="Google Shape;58;p4"/>
          <p:cNvSpPr/>
          <p:nvPr/>
        </p:nvSpPr>
        <p:spPr bwMode="auto">
          <a:xfrm>
            <a:off x="3425824" y="5807078"/>
            <a:ext cx="1758951" cy="5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60" name="Google Shape;60;p4"/>
          <p:cNvSpPr/>
          <p:nvPr/>
        </p:nvSpPr>
        <p:spPr bwMode="auto">
          <a:xfrm>
            <a:off x="1457324" y="5807078"/>
            <a:ext cx="1758951" cy="5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62" name="Google Shape;62;p4"/>
          <p:cNvSpPr/>
          <p:nvPr/>
        </p:nvSpPr>
        <p:spPr bwMode="auto">
          <a:xfrm>
            <a:off x="4362454" y="3448051"/>
            <a:ext cx="1758951" cy="5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64" name="Google Shape;64;p4"/>
          <p:cNvSpPr/>
          <p:nvPr/>
        </p:nvSpPr>
        <p:spPr bwMode="auto">
          <a:xfrm>
            <a:off x="2393954" y="3448051"/>
            <a:ext cx="1758951" cy="5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66" name="Google Shape;66;p4"/>
          <p:cNvSpPr/>
          <p:nvPr/>
        </p:nvSpPr>
        <p:spPr bwMode="auto">
          <a:xfrm>
            <a:off x="425454" y="3448051"/>
            <a:ext cx="1758951" cy="55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defRPr/>
            </a:pPr>
            <a:endParaRPr sz="2489"/>
          </a:p>
        </p:txBody>
      </p:sp>
      <p:sp>
        <p:nvSpPr>
          <p:cNvPr id="67" name="Google Shape;67;p4"/>
          <p:cNvSpPr/>
          <p:nvPr/>
        </p:nvSpPr>
        <p:spPr bwMode="auto">
          <a:xfrm>
            <a:off x="425451" y="935949"/>
            <a:ext cx="65151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buClr>
                <a:srgbClr val="46ABF8"/>
              </a:buClr>
              <a:buSzPts val="2250"/>
              <a:defRPr/>
            </a:pPr>
            <a:r>
              <a:rPr lang="en-US" sz="3000" b="1" dirty="0">
                <a:solidFill>
                  <a:srgbClr val="46ABF8"/>
                </a:solidFill>
              </a:rPr>
              <a:t>ТРЕК </a:t>
            </a:r>
            <a:r>
              <a:rPr lang="ru-RU" sz="3000" b="1" dirty="0">
                <a:solidFill>
                  <a:srgbClr val="46ABF8"/>
                </a:solidFill>
              </a:rPr>
              <a:t>Архитектура данных цифрового рубля</a:t>
            </a:r>
          </a:p>
          <a:p>
            <a:pPr>
              <a:buClr>
                <a:srgbClr val="46ABF8"/>
              </a:buClr>
              <a:buSzPts val="2250"/>
              <a:defRPr/>
            </a:pPr>
            <a:r>
              <a:rPr lang="en-US" sz="3000" b="1" dirty="0">
                <a:solidFill>
                  <a:srgbClr val="46ABF8"/>
                </a:solidFill>
              </a:rPr>
              <a:t>КОМАНДА Olga_001</a:t>
            </a:r>
            <a:endParaRPr sz="30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8" name="Google Shape;78;p4"/>
          <p:cNvSpPr/>
          <p:nvPr/>
        </p:nvSpPr>
        <p:spPr bwMode="auto">
          <a:xfrm>
            <a:off x="460827" y="4872719"/>
            <a:ext cx="3116850" cy="381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lnSpc>
                <a:spcPct val="127416"/>
              </a:lnSpc>
              <a:buClr>
                <a:srgbClr val="FFFFFF"/>
              </a:buClr>
              <a:buSzPts val="1200"/>
              <a:defRPr/>
            </a:pPr>
            <a:r>
              <a:rPr lang="ru-RU" sz="2000" dirty="0">
                <a:solidFill>
                  <a:srgbClr val="FFFFFF"/>
                </a:solidFill>
              </a:rPr>
              <a:t>Ольга Бычкова</a:t>
            </a:r>
            <a:endParaRPr sz="20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79" name="Google Shape;79;p4"/>
          <p:cNvSpPr/>
          <p:nvPr/>
        </p:nvSpPr>
        <p:spPr bwMode="auto">
          <a:xfrm>
            <a:off x="490538" y="5280706"/>
            <a:ext cx="2120900" cy="19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lnSpc>
                <a:spcPct val="127444"/>
              </a:lnSpc>
              <a:buClr>
                <a:srgbClr val="FFFFFF"/>
              </a:buClr>
              <a:buSzPts val="900"/>
              <a:defRPr/>
            </a:pPr>
            <a:r>
              <a:rPr lang="ru-RU" sz="1600" dirty="0">
                <a:solidFill>
                  <a:srgbClr val="999999"/>
                </a:solidFill>
              </a:rPr>
              <a:t>Аналитик</a:t>
            </a:r>
            <a:endParaRPr sz="1600" dirty="0">
              <a:solidFill>
                <a:srgbClr val="999999"/>
              </a:solidFill>
              <a:latin typeface="Calibri"/>
              <a:ea typeface="Calibri"/>
              <a:cs typeface="Calibri"/>
            </a:endParaRPr>
          </a:p>
        </p:txBody>
      </p:sp>
      <p:pic>
        <p:nvPicPr>
          <p:cNvPr id="2" name="Рисунок 1" descr="Изображение выглядит как человек, небо, Человеческое лицо, одежд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A3CEF464-4D84-CE63-9533-D23DAFA7FD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07" y="2062166"/>
            <a:ext cx="3116850" cy="26186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85" name="Google Shape;85;p5" title="Group 2087327241.png"/>
          <p:cNvPicPr/>
          <p:nvPr/>
        </p:nvPicPr>
        <p:blipFill rotWithShape="1">
          <a:blip r:embed="rId2">
            <a:alphaModFix/>
          </a:blip>
          <a:srcRect r="13846"/>
          <a:stretch/>
        </p:blipFill>
        <p:spPr bwMode="auto">
          <a:xfrm>
            <a:off x="1534886" y="0"/>
            <a:ext cx="10657114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00;p6">
            <a:extLst>
              <a:ext uri="{FF2B5EF4-FFF2-40B4-BE49-F238E27FC236}">
                <a16:creationId xmlns:a16="http://schemas.microsoft.com/office/drawing/2014/main" id="{57889610-634E-3504-FD09-DCEA7AFA38F6}"/>
              </a:ext>
            </a:extLst>
          </p:cNvPr>
          <p:cNvSpPr/>
          <p:nvPr/>
        </p:nvSpPr>
        <p:spPr bwMode="auto">
          <a:xfrm>
            <a:off x="424960" y="613169"/>
            <a:ext cx="7967925" cy="736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buClr>
                <a:srgbClr val="46ABF8"/>
              </a:buClr>
              <a:buSzPts val="2250"/>
              <a:defRPr/>
            </a:pPr>
            <a:r>
              <a:rPr lang="ru-RU" sz="3000" b="1" dirty="0">
                <a:solidFill>
                  <a:srgbClr val="46ABF8"/>
                </a:solidFill>
              </a:rPr>
              <a:t>Правила и стандарты обработки информации</a:t>
            </a:r>
            <a:endParaRPr sz="30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3" name="Google Shape;100;p6">
            <a:extLst>
              <a:ext uri="{FF2B5EF4-FFF2-40B4-BE49-F238E27FC236}">
                <a16:creationId xmlns:a16="http://schemas.microsoft.com/office/drawing/2014/main" id="{FD535E12-0131-DEF2-C59B-B8E07F22D527}"/>
              </a:ext>
            </a:extLst>
          </p:cNvPr>
          <p:cNvSpPr/>
          <p:nvPr/>
        </p:nvSpPr>
        <p:spPr bwMode="auto">
          <a:xfrm>
            <a:off x="424961" y="1592884"/>
            <a:ext cx="6515100" cy="562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buClr>
                <a:srgbClr val="46ABF8"/>
              </a:buClr>
              <a:buSzPts val="2250"/>
              <a:defRPr/>
            </a:pPr>
            <a:r>
              <a:rPr lang="ru-RU" sz="3000" b="1" dirty="0">
                <a:solidFill>
                  <a:srgbClr val="46ABF8"/>
                </a:solidFill>
              </a:rPr>
              <a:t>Введение</a:t>
            </a:r>
            <a:endParaRPr sz="30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4" name="Google Shape;100;p6">
            <a:extLst>
              <a:ext uri="{FF2B5EF4-FFF2-40B4-BE49-F238E27FC236}">
                <a16:creationId xmlns:a16="http://schemas.microsoft.com/office/drawing/2014/main" id="{267EF322-78BF-FE33-A209-3639C6EA1562}"/>
              </a:ext>
            </a:extLst>
          </p:cNvPr>
          <p:cNvSpPr/>
          <p:nvPr/>
        </p:nvSpPr>
        <p:spPr bwMode="auto">
          <a:xfrm>
            <a:off x="435846" y="4405145"/>
            <a:ext cx="6515100" cy="562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buClr>
                <a:srgbClr val="46ABF8"/>
              </a:buClr>
              <a:buSzPts val="2250"/>
              <a:defRPr/>
            </a:pPr>
            <a:r>
              <a:rPr lang="ru-RU" sz="3000" b="1" dirty="0">
                <a:solidFill>
                  <a:srgbClr val="46ABF8"/>
                </a:solidFill>
              </a:rPr>
              <a:t>Цель и задачи</a:t>
            </a:r>
            <a:endParaRPr sz="30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C4C39B-160E-CA96-ED07-8EEB6E179BEE}"/>
              </a:ext>
            </a:extLst>
          </p:cNvPr>
          <p:cNvSpPr txBox="1"/>
          <p:nvPr/>
        </p:nvSpPr>
        <p:spPr>
          <a:xfrm>
            <a:off x="435846" y="2166256"/>
            <a:ext cx="8240067" cy="21035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dirty="0">
                <a:solidFill>
                  <a:schemeClr val="bg1"/>
                </a:solidFill>
              </a:rPr>
              <a:t>Платформа цифрового рубля представляет собой централизованную систему, обеспечивающую выпуск, обращение и учет цифровой формы национальной валюты. Архитектура данных этой платформы разрабатывается с учетом требований к безопасности, прозрачности и контролю всех участников экосистемы. Настоящая презентация отражает ключевые правила и стандарты обработки информации в рамках цифрового рубля.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168A40-DDC4-3279-2C8C-B0AE03D70AF1}"/>
              </a:ext>
            </a:extLst>
          </p:cNvPr>
          <p:cNvSpPr txBox="1"/>
          <p:nvPr/>
        </p:nvSpPr>
        <p:spPr bwMode="auto">
          <a:xfrm>
            <a:off x="424960" y="4907156"/>
            <a:ext cx="8240067" cy="1210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solidFill>
                  <a:schemeClr val="bg1"/>
                </a:solidFill>
              </a:rPr>
              <a:t>• Обеспечение соответствия архитектуры требованиям ЦБ РФ</a:t>
            </a:r>
          </a:p>
          <a:p>
            <a:r>
              <a:rPr lang="ru-RU" sz="1800" dirty="0">
                <a:solidFill>
                  <a:schemeClr val="bg1"/>
                </a:solidFill>
              </a:rPr>
              <a:t>• Определение процессов сбора, хранения, интеграции и использования информации</a:t>
            </a:r>
          </a:p>
          <a:p>
            <a:pPr algn="just"/>
            <a:endParaRPr lang="ru-RU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92" name="Google Shape;92;p6" title="Group 2087327241.png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3" y="4"/>
            <a:ext cx="12192004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6"/>
          <p:cNvSpPr/>
          <p:nvPr/>
        </p:nvSpPr>
        <p:spPr bwMode="auto">
          <a:xfrm>
            <a:off x="421942" y="264827"/>
            <a:ext cx="65151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buClr>
                <a:srgbClr val="46ABF8"/>
              </a:buClr>
              <a:buSzPts val="2250"/>
              <a:defRPr/>
            </a:pPr>
            <a:r>
              <a:rPr lang="ru-RU" sz="3000" b="1" dirty="0">
                <a:solidFill>
                  <a:srgbClr val="46ABF8"/>
                </a:solidFill>
              </a:rPr>
              <a:t>1. Сбор информации</a:t>
            </a:r>
            <a:endParaRPr sz="3000" b="1" dirty="0">
              <a:solidFill>
                <a:srgbClr val="46ABF8"/>
              </a:solidFill>
            </a:endParaRPr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588E45FC-8D15-A228-7744-BC90B68EC76D}"/>
              </a:ext>
            </a:extLst>
          </p:cNvPr>
          <p:cNvSpPr/>
          <p:nvPr/>
        </p:nvSpPr>
        <p:spPr>
          <a:xfrm>
            <a:off x="200246" y="731903"/>
            <a:ext cx="11791508" cy="5861270"/>
          </a:xfrm>
          <a:prstGeom prst="roundRect">
            <a:avLst>
              <a:gd name="adj" fmla="val 37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ru-RU" dirty="0">
                <a:solidFill>
                  <a:schemeClr val="tx1"/>
                </a:solidFill>
              </a:rPr>
              <a:t>Сбор информации осуществляется на этапе первичного взаимодействия пользователя с платформой цифрового рубля (</a:t>
            </a:r>
            <a:r>
              <a:rPr lang="ru-RU" dirty="0" err="1">
                <a:solidFill>
                  <a:schemeClr val="tx1"/>
                </a:solidFill>
              </a:rPr>
              <a:t>ПлЦР</a:t>
            </a:r>
            <a:r>
              <a:rPr lang="ru-RU" dirty="0">
                <a:solidFill>
                  <a:schemeClr val="tx1"/>
                </a:solidFill>
              </a:rPr>
              <a:t>) через интерфейсы финансовых посредников (например, мобильные приложения и онлайн-банки).</a:t>
            </a:r>
          </a:p>
          <a:p>
            <a:endParaRPr lang="ru-RU" dirty="0">
              <a:solidFill>
                <a:schemeClr val="tx1"/>
              </a:solidFill>
            </a:endParaRPr>
          </a:p>
          <a:p>
            <a:r>
              <a:rPr lang="ru-RU" b="1" dirty="0">
                <a:solidFill>
                  <a:schemeClr val="tx1"/>
                </a:solidFill>
              </a:rPr>
              <a:t>Правила:</a:t>
            </a:r>
          </a:p>
          <a:p>
            <a:r>
              <a:rPr lang="ru-RU" sz="1800" dirty="0">
                <a:solidFill>
                  <a:schemeClr val="tx1"/>
                </a:solidFill>
                <a:effectLst/>
                <a:latin typeface="Proxima Nova"/>
                <a:ea typeface="Proxima Nova"/>
                <a:cs typeface="Proxima Nova"/>
              </a:rPr>
              <a:t>• </a:t>
            </a:r>
            <a:r>
              <a:rPr lang="ru-RU" dirty="0">
                <a:solidFill>
                  <a:schemeClr val="tx1"/>
                </a:solidFill>
              </a:rPr>
              <a:t>При первом обращении клиента к функционалу </a:t>
            </a:r>
            <a:r>
              <a:rPr lang="ru-RU" dirty="0" err="1">
                <a:solidFill>
                  <a:schemeClr val="tx1"/>
                </a:solidFill>
              </a:rPr>
              <a:t>ПлЦР</a:t>
            </a:r>
            <a:r>
              <a:rPr lang="ru-RU" dirty="0">
                <a:solidFill>
                  <a:schemeClr val="tx1"/>
                </a:solidFill>
              </a:rPr>
              <a:t>:</a:t>
            </a:r>
          </a:p>
          <a:p>
            <a:r>
              <a:rPr lang="ru-RU" dirty="0">
                <a:solidFill>
                  <a:schemeClr val="tx1"/>
                </a:solidFill>
              </a:rPr>
              <a:t>   - формируется уникальный </a:t>
            </a:r>
            <a:r>
              <a:rPr lang="en-US" dirty="0" err="1">
                <a:solidFill>
                  <a:schemeClr val="tx1"/>
                </a:solidFill>
              </a:rPr>
              <a:t>UUID_Client</a:t>
            </a:r>
            <a:r>
              <a:rPr lang="ru-RU" dirty="0">
                <a:solidFill>
                  <a:schemeClr val="tx1"/>
                </a:solidFill>
              </a:rPr>
              <a:t>;</a:t>
            </a:r>
          </a:p>
          <a:p>
            <a:r>
              <a:rPr lang="ru-RU" dirty="0">
                <a:solidFill>
                  <a:schemeClr val="tx1"/>
                </a:solidFill>
              </a:rPr>
              <a:t>   - осуществляется сбор </a:t>
            </a:r>
            <a:r>
              <a:rPr lang="en-US" dirty="0">
                <a:solidFill>
                  <a:schemeClr val="tx1"/>
                </a:solidFill>
              </a:rPr>
              <a:t>fingerprint</a:t>
            </a:r>
            <a:r>
              <a:rPr lang="ru-RU" dirty="0">
                <a:solidFill>
                  <a:schemeClr val="tx1"/>
                </a:solidFill>
              </a:rPr>
              <a:t> устройства;</a:t>
            </a:r>
          </a:p>
          <a:p>
            <a:r>
              <a:rPr lang="ru-RU" dirty="0">
                <a:solidFill>
                  <a:schemeClr val="tx1"/>
                </a:solidFill>
              </a:rPr>
              <a:t>   - инициируется получение Сертификата ЭП (согласно требованиям к подписям сообщений в рамках    </a:t>
            </a:r>
            <a:r>
              <a:rPr lang="ru-RU" dirty="0" err="1">
                <a:solidFill>
                  <a:schemeClr val="tx1"/>
                </a:solidFill>
              </a:rPr>
              <a:t>ПлЦР</a:t>
            </a:r>
            <a:r>
              <a:rPr lang="ru-RU" dirty="0">
                <a:solidFill>
                  <a:schemeClr val="tx1"/>
                </a:solidFill>
              </a:rPr>
              <a:t>).</a:t>
            </a:r>
          </a:p>
          <a:p>
            <a:r>
              <a:rPr lang="ru-RU" sz="2000" dirty="0">
                <a:solidFill>
                  <a:schemeClr val="tx1"/>
                </a:solidFill>
                <a:effectLst/>
                <a:latin typeface="Proxima Nova"/>
                <a:ea typeface="Proxima Nova"/>
                <a:cs typeface="Proxima Nova"/>
              </a:rPr>
              <a:t>• </a:t>
            </a:r>
            <a:r>
              <a:rPr lang="ru-RU" dirty="0">
                <a:solidFill>
                  <a:schemeClr val="tx1"/>
                </a:solidFill>
              </a:rPr>
              <a:t>Информация об участнике (физическом или юридическом лице) поступает в </a:t>
            </a:r>
            <a:r>
              <a:rPr lang="ru-RU" dirty="0" err="1">
                <a:solidFill>
                  <a:schemeClr val="tx1"/>
                </a:solidFill>
              </a:rPr>
              <a:t>ПлЦР</a:t>
            </a:r>
            <a:r>
              <a:rPr lang="ru-RU" dirty="0">
                <a:solidFill>
                  <a:schemeClr val="tx1"/>
                </a:solidFill>
              </a:rPr>
              <a:t> от финансового посредника в рамках согласованных электронных сообщений.</a:t>
            </a:r>
          </a:p>
          <a:p>
            <a:r>
              <a:rPr lang="ru-RU" sz="1800" dirty="0">
                <a:solidFill>
                  <a:schemeClr val="tx1"/>
                </a:solidFill>
                <a:effectLst/>
                <a:latin typeface="Proxima Nova"/>
                <a:ea typeface="Proxima Nova"/>
                <a:cs typeface="Proxima Nova"/>
              </a:rPr>
              <a:t>• </a:t>
            </a:r>
            <a:r>
              <a:rPr lang="ru-RU" dirty="0">
                <a:solidFill>
                  <a:schemeClr val="tx1"/>
                </a:solidFill>
              </a:rPr>
              <a:t>Все регистрационные, паспортные и согласованные данные поступают в систему в рамках схем, утвержденных Банком России в </a:t>
            </a:r>
            <a:r>
              <a:rPr lang="ru-RU" dirty="0">
                <a:hlinkClick r:id="rId3"/>
              </a:rPr>
              <a:t>альбоме ЭС</a:t>
            </a:r>
            <a:r>
              <a:rPr lang="ru-RU" dirty="0"/>
              <a:t>.</a:t>
            </a:r>
          </a:p>
          <a:p>
            <a:endParaRPr lang="ru-RU" dirty="0">
              <a:solidFill>
                <a:schemeClr val="tx1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6A1315E-78B3-0AE3-FA93-37A3F13A5C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2314" y="4947342"/>
            <a:ext cx="1994728" cy="143462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E749E9-1928-5B97-8244-2AB317DEC71C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92" name="Google Shape;92;p6" title="Group 2087327241.png">
            <a:extLst>
              <a:ext uri="{FF2B5EF4-FFF2-40B4-BE49-F238E27FC236}">
                <a16:creationId xmlns:a16="http://schemas.microsoft.com/office/drawing/2014/main" id="{232C1B82-1138-16CF-5F82-3362485F1777}"/>
              </a:ext>
            </a:extLst>
          </p:cNvPr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3" y="4"/>
            <a:ext cx="12192004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6">
            <a:extLst>
              <a:ext uri="{FF2B5EF4-FFF2-40B4-BE49-F238E27FC236}">
                <a16:creationId xmlns:a16="http://schemas.microsoft.com/office/drawing/2014/main" id="{7EF1167D-601D-3884-CFF9-5EF252F53C13}"/>
              </a:ext>
            </a:extLst>
          </p:cNvPr>
          <p:cNvSpPr/>
          <p:nvPr/>
        </p:nvSpPr>
        <p:spPr bwMode="auto">
          <a:xfrm>
            <a:off x="421942" y="264827"/>
            <a:ext cx="65151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buClr>
                <a:srgbClr val="46ABF8"/>
              </a:buClr>
              <a:buSzPts val="2250"/>
              <a:defRPr/>
            </a:pPr>
            <a:r>
              <a:rPr lang="ru-RU" sz="3000" b="1" dirty="0">
                <a:solidFill>
                  <a:srgbClr val="46ABF8"/>
                </a:solidFill>
              </a:rPr>
              <a:t>2. Хранение информации</a:t>
            </a:r>
            <a:endParaRPr sz="3000" b="1" dirty="0">
              <a:solidFill>
                <a:srgbClr val="46ABF8"/>
              </a:solidFill>
            </a:endParaRPr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F57DDF8-2BA7-B80E-E079-F24E61A976D1}"/>
              </a:ext>
            </a:extLst>
          </p:cNvPr>
          <p:cNvSpPr/>
          <p:nvPr/>
        </p:nvSpPr>
        <p:spPr>
          <a:xfrm>
            <a:off x="200246" y="731903"/>
            <a:ext cx="11791508" cy="5861270"/>
          </a:xfrm>
          <a:prstGeom prst="roundRect">
            <a:avLst>
              <a:gd name="adj" fmla="val 37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ru-RU" dirty="0">
                <a:solidFill>
                  <a:schemeClr val="tx1"/>
                </a:solidFill>
              </a:rPr>
              <a:t>Информация, циркулирующая в архитектуре платформы цифрового рубля, подразделяется на оперативные данные (контур транзакционной обработки) и аналитические данные (контур отчетности и мониторинга).</a:t>
            </a:r>
          </a:p>
          <a:p>
            <a:endParaRPr lang="ru-RU" dirty="0">
              <a:solidFill>
                <a:schemeClr val="tx1"/>
              </a:solidFill>
            </a:endParaRPr>
          </a:p>
          <a:p>
            <a:r>
              <a:rPr lang="ru-RU" b="1" dirty="0">
                <a:solidFill>
                  <a:schemeClr val="tx1"/>
                </a:solidFill>
              </a:rPr>
              <a:t>Правила хранения:</a:t>
            </a:r>
          </a:p>
          <a:p>
            <a:r>
              <a:rPr lang="ru-RU" sz="1800" dirty="0">
                <a:solidFill>
                  <a:schemeClr val="tx1"/>
                </a:solidFill>
                <a:effectLst/>
                <a:latin typeface="Proxima Nova"/>
                <a:ea typeface="Proxima Nova"/>
                <a:cs typeface="Proxima Nova"/>
              </a:rPr>
              <a:t>• </a:t>
            </a:r>
            <a:r>
              <a:rPr lang="ru-RU" dirty="0">
                <a:solidFill>
                  <a:schemeClr val="tx1"/>
                </a:solidFill>
              </a:rPr>
              <a:t>Все транзакции (</a:t>
            </a:r>
            <a:r>
              <a:rPr lang="en-US" dirty="0" err="1">
                <a:solidFill>
                  <a:schemeClr val="tx1"/>
                </a:solidFill>
              </a:rPr>
              <a:t>Register_Operations</a:t>
            </a:r>
            <a:r>
              <a:rPr lang="ru-RU" dirty="0">
                <a:solidFill>
                  <a:schemeClr val="tx1"/>
                </a:solidFill>
              </a:rPr>
              <a:t>) и взаимодействия (</a:t>
            </a:r>
            <a:r>
              <a:rPr lang="en-US" dirty="0" err="1">
                <a:solidFill>
                  <a:schemeClr val="tx1"/>
                </a:solidFill>
              </a:rPr>
              <a:t>Client_Order</a:t>
            </a:r>
            <a:r>
              <a:rPr lang="ru-RU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Event_Log</a:t>
            </a:r>
            <a:r>
              <a:rPr lang="ru-RU" dirty="0">
                <a:solidFill>
                  <a:schemeClr val="tx1"/>
                </a:solidFill>
              </a:rPr>
              <a:t>) хранятся в </a:t>
            </a:r>
            <a:r>
              <a:rPr lang="ru-RU" b="1" dirty="0">
                <a:solidFill>
                  <a:schemeClr val="tx1"/>
                </a:solidFill>
              </a:rPr>
              <a:t>операционном контуре</a:t>
            </a:r>
            <a:r>
              <a:rPr lang="ru-RU" dirty="0">
                <a:solidFill>
                  <a:schemeClr val="tx1"/>
                </a:solidFill>
              </a:rPr>
              <a:t> с минимальной задержкой доступа.</a:t>
            </a:r>
          </a:p>
          <a:p>
            <a:r>
              <a:rPr lang="ru-RU" sz="2000" dirty="0">
                <a:solidFill>
                  <a:schemeClr val="tx1"/>
                </a:solidFill>
                <a:effectLst/>
                <a:latin typeface="Proxima Nova"/>
                <a:ea typeface="Proxima Nova"/>
                <a:cs typeface="Proxima Nova"/>
              </a:rPr>
              <a:t>• </a:t>
            </a:r>
            <a:r>
              <a:rPr lang="ru-RU" dirty="0">
                <a:solidFill>
                  <a:schemeClr val="tx1"/>
                </a:solidFill>
              </a:rPr>
              <a:t>Все агрегированные и аналитические сведения (например, </a:t>
            </a:r>
            <a:r>
              <a:rPr lang="en-US" dirty="0" err="1">
                <a:solidFill>
                  <a:schemeClr val="tx1"/>
                </a:solidFill>
              </a:rPr>
              <a:t>Risk_Profile</a:t>
            </a:r>
            <a:r>
              <a:rPr lang="ru-RU" dirty="0">
                <a:solidFill>
                  <a:schemeClr val="tx1"/>
                </a:solidFill>
              </a:rPr>
              <a:t>) хранятся в </a:t>
            </a:r>
            <a:r>
              <a:rPr lang="ru-RU" b="1" dirty="0">
                <a:solidFill>
                  <a:schemeClr val="tx1"/>
                </a:solidFill>
              </a:rPr>
              <a:t>аналитическом контуре</a:t>
            </a:r>
            <a:r>
              <a:rPr lang="ru-RU" dirty="0">
                <a:solidFill>
                  <a:schemeClr val="tx1"/>
                </a:solidFill>
              </a:rPr>
              <a:t> с поддержкой историчности и возможностью построения витрин данных.</a:t>
            </a:r>
          </a:p>
          <a:p>
            <a:r>
              <a:rPr lang="ru-RU" sz="1800" dirty="0">
                <a:solidFill>
                  <a:schemeClr val="tx1"/>
                </a:solidFill>
                <a:effectLst/>
                <a:latin typeface="Proxima Nova"/>
                <a:ea typeface="Proxima Nova"/>
                <a:cs typeface="Proxima Nova"/>
              </a:rPr>
              <a:t>• </a:t>
            </a:r>
            <a:r>
              <a:rPr lang="ru-RU" dirty="0">
                <a:solidFill>
                  <a:schemeClr val="tx1"/>
                </a:solidFill>
              </a:rPr>
              <a:t>Информация о клиентах, их устройствах, подписях (</a:t>
            </a:r>
            <a:r>
              <a:rPr lang="en-US" dirty="0" err="1">
                <a:solidFill>
                  <a:schemeClr val="tx1"/>
                </a:solidFill>
              </a:rPr>
              <a:t>Sign_Identity</a:t>
            </a:r>
            <a:r>
              <a:rPr lang="ru-RU" dirty="0">
                <a:solidFill>
                  <a:schemeClr val="tx1"/>
                </a:solidFill>
              </a:rPr>
              <a:t>) и сертификатах (</a:t>
            </a:r>
            <a:r>
              <a:rPr lang="en-US" dirty="0">
                <a:solidFill>
                  <a:schemeClr val="tx1"/>
                </a:solidFill>
              </a:rPr>
              <a:t>Certificate</a:t>
            </a:r>
            <a:r>
              <a:rPr lang="ru-RU" dirty="0">
                <a:solidFill>
                  <a:schemeClr val="tx1"/>
                </a:solidFill>
              </a:rPr>
              <a:t>) сохраняется не менее </a:t>
            </a:r>
            <a:r>
              <a:rPr lang="ru-RU" b="1" dirty="0">
                <a:solidFill>
                  <a:schemeClr val="tx1"/>
                </a:solidFill>
              </a:rPr>
              <a:t>5 лет</a:t>
            </a:r>
            <a:r>
              <a:rPr lang="ru-RU" dirty="0">
                <a:solidFill>
                  <a:schemeClr val="tx1"/>
                </a:solidFill>
              </a:rPr>
              <a:t>.</a:t>
            </a:r>
          </a:p>
          <a:p>
            <a:r>
              <a:rPr lang="ru-RU" sz="2000" dirty="0">
                <a:solidFill>
                  <a:schemeClr val="tx1"/>
                </a:solidFill>
                <a:effectLst/>
                <a:latin typeface="Proxima Nova"/>
                <a:ea typeface="Proxima Nova"/>
                <a:cs typeface="Proxima Nova"/>
              </a:rPr>
              <a:t>• </a:t>
            </a:r>
            <a:r>
              <a:rPr lang="ru-RU" dirty="0">
                <a:solidFill>
                  <a:schemeClr val="tx1"/>
                </a:solidFill>
              </a:rPr>
              <a:t>Для всех сущностей, подлежащих юридически значимому взаимодействию (например, </a:t>
            </a:r>
            <a:r>
              <a:rPr lang="en-US" dirty="0" err="1">
                <a:solidFill>
                  <a:schemeClr val="tx1"/>
                </a:solidFill>
              </a:rPr>
              <a:t>Digital_Wallet</a:t>
            </a:r>
            <a:r>
              <a:rPr lang="ru-RU" dirty="0">
                <a:solidFill>
                  <a:schemeClr val="tx1"/>
                </a:solidFill>
              </a:rPr>
              <a:t>, </a:t>
            </a:r>
            <a:r>
              <a:rPr lang="en-US" dirty="0">
                <a:solidFill>
                  <a:schemeClr val="tx1"/>
                </a:solidFill>
              </a:rPr>
              <a:t>Client</a:t>
            </a:r>
            <a:r>
              <a:rPr lang="ru-RU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Register_Operation</a:t>
            </a:r>
            <a:r>
              <a:rPr lang="ru-RU" dirty="0">
                <a:solidFill>
                  <a:schemeClr val="tx1"/>
                </a:solidFill>
              </a:rPr>
              <a:t>), реализуется </a:t>
            </a:r>
            <a:r>
              <a:rPr lang="ru-RU" b="1" dirty="0" err="1">
                <a:solidFill>
                  <a:schemeClr val="tx1"/>
                </a:solidFill>
              </a:rPr>
              <a:t>аудитная</a:t>
            </a:r>
            <a:r>
              <a:rPr lang="ru-RU" b="1" dirty="0">
                <a:solidFill>
                  <a:schemeClr val="tx1"/>
                </a:solidFill>
              </a:rPr>
              <a:t> обвязка</a:t>
            </a:r>
            <a:r>
              <a:rPr lang="ru-RU" dirty="0">
                <a:solidFill>
                  <a:schemeClr val="tx1"/>
                </a:solidFill>
              </a:rPr>
              <a:t> (дата создания, изменения, идентификатор источника, автор изменений).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DEE9C0A-A554-89E9-B520-2D23E0FE2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942314" y="4947342"/>
            <a:ext cx="1994728" cy="143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985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A7E64D-836B-B466-B08B-6F2EBD840C8A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92" name="Google Shape;92;p6" title="Group 2087327241.png">
            <a:extLst>
              <a:ext uri="{FF2B5EF4-FFF2-40B4-BE49-F238E27FC236}">
                <a16:creationId xmlns:a16="http://schemas.microsoft.com/office/drawing/2014/main" id="{1C2B3440-3323-93D3-4DFE-70F3434FB94B}"/>
              </a:ext>
            </a:extLst>
          </p:cNvPr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3" y="4"/>
            <a:ext cx="12192004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6">
            <a:extLst>
              <a:ext uri="{FF2B5EF4-FFF2-40B4-BE49-F238E27FC236}">
                <a16:creationId xmlns:a16="http://schemas.microsoft.com/office/drawing/2014/main" id="{C3B1EEB6-6B27-E6CA-BC43-B1C4CC9E5AF1}"/>
              </a:ext>
            </a:extLst>
          </p:cNvPr>
          <p:cNvSpPr/>
          <p:nvPr/>
        </p:nvSpPr>
        <p:spPr bwMode="auto">
          <a:xfrm>
            <a:off x="421940" y="264827"/>
            <a:ext cx="9952145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buClr>
                <a:srgbClr val="46ABF8"/>
              </a:buClr>
              <a:buSzPts val="2250"/>
              <a:defRPr/>
            </a:pPr>
            <a:r>
              <a:rPr lang="ru-RU" sz="3000" b="1" dirty="0">
                <a:solidFill>
                  <a:srgbClr val="46ABF8"/>
                </a:solidFill>
              </a:rPr>
              <a:t>3. Размещение и интеграция информации</a:t>
            </a:r>
            <a:endParaRPr sz="3000" b="1" dirty="0">
              <a:solidFill>
                <a:srgbClr val="46ABF8"/>
              </a:solidFill>
            </a:endParaRPr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3DB75969-D3CE-9CB6-521A-4851C03DEF41}"/>
              </a:ext>
            </a:extLst>
          </p:cNvPr>
          <p:cNvSpPr/>
          <p:nvPr/>
        </p:nvSpPr>
        <p:spPr>
          <a:xfrm>
            <a:off x="200246" y="731903"/>
            <a:ext cx="11791508" cy="5861270"/>
          </a:xfrm>
          <a:prstGeom prst="roundRect">
            <a:avLst>
              <a:gd name="adj" fmla="val 37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ru-RU" dirty="0">
                <a:solidFill>
                  <a:schemeClr val="tx1"/>
                </a:solidFill>
              </a:rPr>
              <a:t>Интеграция с внешними системами (финансовыми посредниками, специальными участниками) реализуется посредством </a:t>
            </a:r>
            <a:r>
              <a:rPr lang="ru-RU" b="1" dirty="0">
                <a:solidFill>
                  <a:schemeClr val="tx1"/>
                </a:solidFill>
              </a:rPr>
              <a:t>электронных сообщений</a:t>
            </a:r>
            <a:r>
              <a:rPr lang="ru-RU" dirty="0">
                <a:solidFill>
                  <a:schemeClr val="tx1"/>
                </a:solidFill>
              </a:rPr>
              <a:t>, оформленных по единому стандарту Банка России.</a:t>
            </a:r>
          </a:p>
          <a:p>
            <a:endParaRPr lang="ru-RU" dirty="0">
              <a:solidFill>
                <a:schemeClr val="tx1"/>
              </a:solidFill>
            </a:endParaRPr>
          </a:p>
          <a:p>
            <a:r>
              <a:rPr lang="ru-RU" b="1" dirty="0">
                <a:solidFill>
                  <a:schemeClr val="tx1"/>
                </a:solidFill>
              </a:rPr>
              <a:t>Правила интеграции:</a:t>
            </a:r>
          </a:p>
          <a:p>
            <a:r>
              <a:rPr lang="ru-RU" sz="1800" dirty="0">
                <a:solidFill>
                  <a:schemeClr val="tx1"/>
                </a:solidFill>
                <a:effectLst/>
                <a:latin typeface="Proxima Nova"/>
                <a:ea typeface="Proxima Nova"/>
                <a:cs typeface="Proxima Nova"/>
              </a:rPr>
              <a:t>• </a:t>
            </a:r>
            <a:r>
              <a:rPr lang="ru-RU" dirty="0">
                <a:solidFill>
                  <a:schemeClr val="tx1"/>
                </a:solidFill>
              </a:rPr>
              <a:t>Все взаимодействия субъектов </a:t>
            </a:r>
            <a:r>
              <a:rPr lang="ru-RU" dirty="0" err="1">
                <a:solidFill>
                  <a:schemeClr val="tx1"/>
                </a:solidFill>
              </a:rPr>
              <a:t>ПлЦР</a:t>
            </a:r>
            <a:r>
              <a:rPr lang="ru-RU" dirty="0">
                <a:solidFill>
                  <a:schemeClr val="tx1"/>
                </a:solidFill>
              </a:rPr>
              <a:t> (Клиент ↔ Финансовый посредник ↔ Платформа) осуществляются через </a:t>
            </a:r>
            <a:r>
              <a:rPr lang="ru-RU" b="1" dirty="0">
                <a:solidFill>
                  <a:schemeClr val="tx1"/>
                </a:solidFill>
              </a:rPr>
              <a:t>Электронные сообщения</a:t>
            </a:r>
            <a:r>
              <a:rPr lang="ru-RU" dirty="0">
                <a:solidFill>
                  <a:schemeClr val="tx1"/>
                </a:solidFill>
              </a:rPr>
              <a:t> (</a:t>
            </a:r>
            <a:r>
              <a:rPr lang="en-US" dirty="0" err="1">
                <a:solidFill>
                  <a:schemeClr val="tx1"/>
                </a:solidFill>
              </a:rPr>
              <a:t>Interaction_Message</a:t>
            </a:r>
            <a:r>
              <a:rPr lang="ru-RU" dirty="0">
                <a:solidFill>
                  <a:schemeClr val="tx1"/>
                </a:solidFill>
              </a:rPr>
              <a:t>).</a:t>
            </a:r>
          </a:p>
          <a:p>
            <a:r>
              <a:rPr lang="ru-RU" sz="2000" dirty="0">
                <a:solidFill>
                  <a:schemeClr val="tx1"/>
                </a:solidFill>
                <a:effectLst/>
                <a:latin typeface="Proxima Nova"/>
                <a:ea typeface="Proxima Nova"/>
                <a:cs typeface="Proxima Nova"/>
              </a:rPr>
              <a:t>• </a:t>
            </a:r>
            <a:r>
              <a:rPr lang="ru-RU" dirty="0">
                <a:solidFill>
                  <a:schemeClr val="tx1"/>
                </a:solidFill>
              </a:rPr>
              <a:t>Каждой операции (</a:t>
            </a:r>
            <a:r>
              <a:rPr lang="en-US" dirty="0" err="1">
                <a:solidFill>
                  <a:schemeClr val="tx1"/>
                </a:solidFill>
              </a:rPr>
              <a:t>Register_Operation</a:t>
            </a:r>
            <a:r>
              <a:rPr lang="ru-RU" dirty="0">
                <a:solidFill>
                  <a:schemeClr val="tx1"/>
                </a:solidFill>
              </a:rPr>
              <a:t>), поручению (</a:t>
            </a:r>
            <a:r>
              <a:rPr lang="en-US" dirty="0" err="1">
                <a:solidFill>
                  <a:schemeClr val="tx1"/>
                </a:solidFill>
              </a:rPr>
              <a:t>Client_Order</a:t>
            </a:r>
            <a:r>
              <a:rPr lang="ru-RU" dirty="0">
                <a:solidFill>
                  <a:schemeClr val="tx1"/>
                </a:solidFill>
              </a:rPr>
              <a:t>) и событию (</a:t>
            </a:r>
            <a:r>
              <a:rPr lang="en-US" dirty="0" err="1">
                <a:solidFill>
                  <a:schemeClr val="tx1"/>
                </a:solidFill>
              </a:rPr>
              <a:t>Event_Log</a:t>
            </a:r>
            <a:r>
              <a:rPr lang="ru-RU" dirty="0">
                <a:solidFill>
                  <a:schemeClr val="tx1"/>
                </a:solidFill>
              </a:rPr>
              <a:t>) соответствует </a:t>
            </a:r>
            <a:r>
              <a:rPr lang="ru-RU" b="1" dirty="0">
                <a:solidFill>
                  <a:schemeClr val="tx1"/>
                </a:solidFill>
              </a:rPr>
              <a:t>один экземпляр сообщения </a:t>
            </a:r>
            <a:r>
              <a:rPr lang="en-US" dirty="0" err="1">
                <a:solidFill>
                  <a:schemeClr val="tx1"/>
                </a:solidFill>
              </a:rPr>
              <a:t>Interaction_Message</a:t>
            </a:r>
            <a:r>
              <a:rPr lang="ru-RU" dirty="0">
                <a:solidFill>
                  <a:schemeClr val="tx1"/>
                </a:solidFill>
              </a:rPr>
              <a:t>.</a:t>
            </a:r>
          </a:p>
          <a:p>
            <a:r>
              <a:rPr lang="ru-RU" sz="1800" dirty="0">
                <a:solidFill>
                  <a:schemeClr val="tx1"/>
                </a:solidFill>
                <a:effectLst/>
                <a:latin typeface="Proxima Nova"/>
                <a:ea typeface="Proxima Nova"/>
                <a:cs typeface="Proxima Nova"/>
              </a:rPr>
              <a:t>• </a:t>
            </a:r>
            <a:r>
              <a:rPr lang="ru-RU" dirty="0">
                <a:solidFill>
                  <a:schemeClr val="tx1"/>
                </a:solidFill>
              </a:rPr>
              <a:t>Идентификация источника каждого входящего сообщения обеспечивается по значению </a:t>
            </a:r>
            <a:r>
              <a:rPr lang="en-US" dirty="0" err="1">
                <a:solidFill>
                  <a:schemeClr val="tx1"/>
                </a:solidFill>
              </a:rPr>
              <a:t>UUID_Client</a:t>
            </a:r>
            <a:r>
              <a:rPr lang="ru-RU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UUID_Fin_Intermediar</a:t>
            </a:r>
            <a:r>
              <a:rPr lang="ru-RU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UUID_Spec_Participant</a:t>
            </a:r>
            <a:r>
              <a:rPr lang="ru-RU" dirty="0">
                <a:solidFill>
                  <a:schemeClr val="tx1"/>
                </a:solidFill>
              </a:rPr>
              <a:t>, а также через </a:t>
            </a:r>
            <a:r>
              <a:rPr lang="ru-RU" b="1" dirty="0">
                <a:solidFill>
                  <a:schemeClr val="tx1"/>
                </a:solidFill>
              </a:rPr>
              <a:t>проверку ЭП </a:t>
            </a:r>
            <a:r>
              <a:rPr lang="ru-RU" dirty="0">
                <a:solidFill>
                  <a:schemeClr val="tx1"/>
                </a:solidFill>
              </a:rPr>
              <a:t>(</a:t>
            </a:r>
            <a:r>
              <a:rPr lang="en-US" dirty="0">
                <a:solidFill>
                  <a:schemeClr val="tx1"/>
                </a:solidFill>
              </a:rPr>
              <a:t>Certificate</a:t>
            </a:r>
            <a:r>
              <a:rPr lang="ru-RU" dirty="0">
                <a:solidFill>
                  <a:schemeClr val="tx1"/>
                </a:solidFill>
              </a:rPr>
              <a:t> + </a:t>
            </a:r>
            <a:r>
              <a:rPr lang="en-US" dirty="0">
                <a:solidFill>
                  <a:schemeClr val="tx1"/>
                </a:solidFill>
              </a:rPr>
              <a:t>fingerprint</a:t>
            </a:r>
            <a:r>
              <a:rPr lang="ru-RU" dirty="0">
                <a:solidFill>
                  <a:schemeClr val="tx1"/>
                </a:solidFill>
              </a:rPr>
              <a:t>).</a:t>
            </a:r>
          </a:p>
          <a:p>
            <a:r>
              <a:rPr lang="ru-RU" sz="2000" dirty="0">
                <a:solidFill>
                  <a:schemeClr val="tx1"/>
                </a:solidFill>
                <a:effectLst/>
                <a:latin typeface="Proxima Nova"/>
                <a:ea typeface="Proxima Nova"/>
                <a:cs typeface="Proxima Nova"/>
              </a:rPr>
              <a:t>• </a:t>
            </a:r>
            <a:r>
              <a:rPr lang="ru-RU" dirty="0">
                <a:solidFill>
                  <a:schemeClr val="tx1"/>
                </a:solidFill>
              </a:rPr>
              <a:t>Все интерфейсы (</a:t>
            </a:r>
            <a:r>
              <a:rPr lang="en-US" dirty="0">
                <a:solidFill>
                  <a:schemeClr val="tx1"/>
                </a:solidFill>
              </a:rPr>
              <a:t>Interface</a:t>
            </a:r>
            <a:r>
              <a:rPr lang="ru-RU" dirty="0">
                <a:solidFill>
                  <a:schemeClr val="tx1"/>
                </a:solidFill>
              </a:rPr>
              <a:t>) привязаны к конкретным каналам взаимодействия (API, мобильное приложение, веб-интерфейс и др.), и </a:t>
            </a:r>
            <a:r>
              <a:rPr lang="ru-RU" dirty="0" err="1">
                <a:solidFill>
                  <a:schemeClr val="tx1"/>
                </a:solidFill>
              </a:rPr>
              <a:t>логируются</a:t>
            </a:r>
            <a:r>
              <a:rPr lang="ru-RU" dirty="0">
                <a:solidFill>
                  <a:schemeClr val="tx1"/>
                </a:solidFill>
              </a:rPr>
              <a:t> через </a:t>
            </a:r>
            <a:r>
              <a:rPr lang="en-US" dirty="0" err="1">
                <a:solidFill>
                  <a:schemeClr val="tx1"/>
                </a:solidFill>
              </a:rPr>
              <a:t>Client_Action</a:t>
            </a:r>
            <a:r>
              <a:rPr lang="ru-RU" dirty="0">
                <a:solidFill>
                  <a:schemeClr val="tx1"/>
                </a:solidFill>
              </a:rPr>
              <a:t>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CF26681-C736-2A06-73AA-273FAE7C7E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942314" y="4838485"/>
            <a:ext cx="1994728" cy="143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187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0000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C17D61-1EC3-03D6-2EDC-BA1EF62ED5D3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92" name="Google Shape;92;p6" title="Group 2087327241.png">
            <a:extLst>
              <a:ext uri="{FF2B5EF4-FFF2-40B4-BE49-F238E27FC236}">
                <a16:creationId xmlns:a16="http://schemas.microsoft.com/office/drawing/2014/main" id="{189D8ABC-C82A-664C-71F5-BAD33B645C3F}"/>
              </a:ext>
            </a:extLst>
          </p:cNvPr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3" y="4"/>
            <a:ext cx="12192004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6">
            <a:extLst>
              <a:ext uri="{FF2B5EF4-FFF2-40B4-BE49-F238E27FC236}">
                <a16:creationId xmlns:a16="http://schemas.microsoft.com/office/drawing/2014/main" id="{AE6B5999-BB1E-4BF3-7B0E-330F70DA9144}"/>
              </a:ext>
            </a:extLst>
          </p:cNvPr>
          <p:cNvSpPr/>
          <p:nvPr/>
        </p:nvSpPr>
        <p:spPr bwMode="auto">
          <a:xfrm>
            <a:off x="421940" y="264827"/>
            <a:ext cx="9952145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buClr>
                <a:srgbClr val="46ABF8"/>
              </a:buClr>
              <a:buSzPts val="2250"/>
              <a:defRPr/>
            </a:pPr>
            <a:r>
              <a:rPr lang="ru-RU" sz="3000" b="1" dirty="0">
                <a:solidFill>
                  <a:srgbClr val="46ABF8"/>
                </a:solidFill>
              </a:rPr>
              <a:t>4. Использование информации</a:t>
            </a:r>
            <a:endParaRPr sz="3000" b="1" dirty="0">
              <a:solidFill>
                <a:srgbClr val="46ABF8"/>
              </a:solidFill>
            </a:endParaRPr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247831DE-067B-66A9-4EA4-A8643BC8824D}"/>
              </a:ext>
            </a:extLst>
          </p:cNvPr>
          <p:cNvSpPr/>
          <p:nvPr/>
        </p:nvSpPr>
        <p:spPr>
          <a:xfrm>
            <a:off x="309104" y="821281"/>
            <a:ext cx="11791508" cy="5861270"/>
          </a:xfrm>
          <a:prstGeom prst="roundRect">
            <a:avLst>
              <a:gd name="adj" fmla="val 37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ru-RU" dirty="0">
                <a:solidFill>
                  <a:schemeClr val="tx1"/>
                </a:solidFill>
              </a:rPr>
              <a:t>Информация, хранящаяся и обрабатываемая в системе, используется для исполнения операций, анализа клиентской активности, построения отчетности и оценки рисков.</a:t>
            </a:r>
          </a:p>
          <a:p>
            <a:endParaRPr lang="ru-RU" dirty="0">
              <a:solidFill>
                <a:schemeClr val="tx1"/>
              </a:solidFill>
            </a:endParaRPr>
          </a:p>
          <a:p>
            <a:r>
              <a:rPr lang="ru-RU" b="1" dirty="0">
                <a:solidFill>
                  <a:schemeClr val="tx1"/>
                </a:solidFill>
              </a:rPr>
              <a:t>Правила использования:</a:t>
            </a:r>
          </a:p>
          <a:p>
            <a:r>
              <a:rPr lang="ru-RU" sz="1800" dirty="0">
                <a:solidFill>
                  <a:schemeClr val="tx1"/>
                </a:solidFill>
                <a:effectLst/>
                <a:latin typeface="Proxima Nova"/>
                <a:ea typeface="Proxima Nova"/>
                <a:cs typeface="Proxima Nova"/>
              </a:rPr>
              <a:t>• </a:t>
            </a:r>
            <a:r>
              <a:rPr lang="ru-RU" dirty="0">
                <a:solidFill>
                  <a:schemeClr val="tx1"/>
                </a:solidFill>
              </a:rPr>
              <a:t>Любая операция с цифровым кошельком (</a:t>
            </a:r>
            <a:r>
              <a:rPr lang="en-US" dirty="0" err="1">
                <a:solidFill>
                  <a:schemeClr val="tx1"/>
                </a:solidFill>
              </a:rPr>
              <a:t>Digital_Wallet</a:t>
            </a:r>
            <a:r>
              <a:rPr lang="ru-RU" dirty="0">
                <a:solidFill>
                  <a:schemeClr val="tx1"/>
                </a:solidFill>
              </a:rPr>
              <a:t>) допускается </a:t>
            </a:r>
            <a:r>
              <a:rPr lang="ru-RU" b="1" dirty="0">
                <a:solidFill>
                  <a:schemeClr val="tx1"/>
                </a:solidFill>
              </a:rPr>
              <a:t>только при наличии действующего </a:t>
            </a:r>
            <a:r>
              <a:rPr lang="en-US" dirty="0" err="1">
                <a:solidFill>
                  <a:schemeClr val="tx1"/>
                </a:solidFill>
              </a:rPr>
              <a:t>Wallet_Access_Consent</a:t>
            </a:r>
            <a:r>
              <a:rPr lang="ru-RU" dirty="0">
                <a:solidFill>
                  <a:schemeClr val="tx1"/>
                </a:solidFill>
              </a:rPr>
              <a:t> между клиентом и финансовым посредником.</a:t>
            </a:r>
          </a:p>
          <a:p>
            <a:r>
              <a:rPr lang="ru-RU" sz="2000" dirty="0">
                <a:solidFill>
                  <a:schemeClr val="tx1"/>
                </a:solidFill>
                <a:effectLst/>
                <a:latin typeface="Proxima Nova"/>
                <a:ea typeface="Proxima Nova"/>
                <a:cs typeface="Proxima Nova"/>
              </a:rPr>
              <a:t>• </a:t>
            </a:r>
            <a:r>
              <a:rPr lang="ru-RU" dirty="0">
                <a:solidFill>
                  <a:schemeClr val="tx1"/>
                </a:solidFill>
              </a:rPr>
              <a:t>Все операции по СЦР (счету цифрового рубля) выполняются </a:t>
            </a:r>
            <a:r>
              <a:rPr lang="ru-RU" b="1" dirty="0">
                <a:solidFill>
                  <a:schemeClr val="tx1"/>
                </a:solidFill>
              </a:rPr>
              <a:t>при наличии актуальной связки </a:t>
            </a:r>
            <a:r>
              <a:rPr lang="en-US" dirty="0">
                <a:solidFill>
                  <a:schemeClr val="tx1"/>
                </a:solidFill>
              </a:rPr>
              <a:t>Certificate</a:t>
            </a:r>
            <a:r>
              <a:rPr lang="ru-RU" dirty="0">
                <a:solidFill>
                  <a:schemeClr val="tx1"/>
                </a:solidFill>
              </a:rPr>
              <a:t> + </a:t>
            </a:r>
            <a:r>
              <a:rPr lang="en-US" dirty="0">
                <a:solidFill>
                  <a:schemeClr val="tx1"/>
                </a:solidFill>
              </a:rPr>
              <a:t>fingerprint</a:t>
            </a:r>
            <a:r>
              <a:rPr lang="ru-RU" dirty="0">
                <a:solidFill>
                  <a:schemeClr val="tx1"/>
                </a:solidFill>
              </a:rPr>
              <a:t>, </a:t>
            </a:r>
            <a:r>
              <a:rPr lang="ru-RU" dirty="0" err="1">
                <a:solidFill>
                  <a:schemeClr val="tx1"/>
                </a:solidFill>
              </a:rPr>
              <a:t>арегистрированной</a:t>
            </a:r>
            <a:r>
              <a:rPr lang="ru-RU" dirty="0">
                <a:solidFill>
                  <a:schemeClr val="tx1"/>
                </a:solidFill>
              </a:rPr>
              <a:t> в </a:t>
            </a:r>
            <a:r>
              <a:rPr lang="en-US" dirty="0" err="1">
                <a:solidFill>
                  <a:schemeClr val="tx1"/>
                </a:solidFill>
              </a:rPr>
              <a:t>Sign_Identity</a:t>
            </a:r>
            <a:r>
              <a:rPr lang="ru-RU" dirty="0">
                <a:solidFill>
                  <a:schemeClr val="tx1"/>
                </a:solidFill>
              </a:rPr>
              <a:t>.</a:t>
            </a:r>
          </a:p>
          <a:p>
            <a:r>
              <a:rPr lang="ru-RU" sz="1800" dirty="0">
                <a:solidFill>
                  <a:schemeClr val="tx1"/>
                </a:solidFill>
                <a:effectLst/>
                <a:latin typeface="Proxima Nova"/>
                <a:ea typeface="Proxima Nova"/>
                <a:cs typeface="Proxima Nova"/>
              </a:rPr>
              <a:t>• </a:t>
            </a:r>
            <a:r>
              <a:rPr lang="ru-RU" dirty="0">
                <a:solidFill>
                  <a:schemeClr val="tx1"/>
                </a:solidFill>
              </a:rPr>
              <a:t>Для отчетности формируются выборки по </a:t>
            </a:r>
            <a:r>
              <a:rPr lang="en-US" dirty="0" err="1">
                <a:solidFill>
                  <a:schemeClr val="tx1"/>
                </a:solidFill>
              </a:rPr>
              <a:t>Register_Operations</a:t>
            </a:r>
            <a:r>
              <a:rPr lang="ru-RU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Client_Order</a:t>
            </a:r>
            <a:r>
              <a:rPr lang="ru-RU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Risk_Profile</a:t>
            </a:r>
            <a:r>
              <a:rPr lang="ru-RU" dirty="0">
                <a:solidFill>
                  <a:schemeClr val="tx1"/>
                </a:solidFill>
              </a:rPr>
              <a:t> с возможностью детализации по типу клиента, банку, устройству, каналу доступа.</a:t>
            </a:r>
          </a:p>
          <a:p>
            <a:r>
              <a:rPr lang="ru-RU" sz="2000" dirty="0">
                <a:solidFill>
                  <a:schemeClr val="tx1"/>
                </a:solidFill>
                <a:effectLst/>
                <a:latin typeface="Proxima Nova"/>
                <a:ea typeface="Proxima Nova"/>
                <a:cs typeface="Proxima Nova"/>
              </a:rPr>
              <a:t>• </a:t>
            </a:r>
            <a:r>
              <a:rPr lang="ru-RU" dirty="0">
                <a:solidFill>
                  <a:schemeClr val="tx1"/>
                </a:solidFill>
              </a:rPr>
              <a:t>Для целей AML/ПОД информация из </a:t>
            </a:r>
            <a:r>
              <a:rPr lang="en-US" dirty="0" err="1">
                <a:solidFill>
                  <a:schemeClr val="tx1"/>
                </a:solidFill>
              </a:rPr>
              <a:t>Risk_Profile</a:t>
            </a:r>
            <a:r>
              <a:rPr lang="ru-RU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Bank_Account</a:t>
            </a:r>
            <a:r>
              <a:rPr lang="ru-RU" dirty="0">
                <a:solidFill>
                  <a:schemeClr val="tx1"/>
                </a:solidFill>
              </a:rPr>
              <a:t> и </a:t>
            </a:r>
            <a:r>
              <a:rPr lang="en-US" dirty="0" err="1">
                <a:solidFill>
                  <a:schemeClr val="tx1"/>
                </a:solidFill>
              </a:rPr>
              <a:t>Client_Action</a:t>
            </a:r>
            <a:r>
              <a:rPr lang="ru-RU" dirty="0">
                <a:solidFill>
                  <a:schemeClr val="tx1"/>
                </a:solidFill>
              </a:rPr>
              <a:t> поступает в </a:t>
            </a:r>
            <a:r>
              <a:rPr lang="ru-RU" b="1" dirty="0">
                <a:solidFill>
                  <a:schemeClr val="tx1"/>
                </a:solidFill>
              </a:rPr>
              <a:t>аналитический контур</a:t>
            </a:r>
            <a:r>
              <a:rPr lang="ru-RU" dirty="0">
                <a:solidFill>
                  <a:schemeClr val="tx1"/>
                </a:solidFill>
              </a:rPr>
              <a:t>, где реализуется контроль ограничений, лимитов и признаков риска.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AA349E9-7C27-B1D0-C66D-7CFCDE01A7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942314" y="4947342"/>
            <a:ext cx="1994728" cy="143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009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92" name="Google Shape;92;p6" title="Group 2087327241.png"/>
          <p:cNvPicPr/>
          <p:nvPr/>
        </p:nvPicPr>
        <p:blipFill>
          <a:blip r:embed="rId2">
            <a:alphaModFix/>
          </a:blip>
          <a:stretch/>
        </p:blipFill>
        <p:spPr bwMode="auto">
          <a:xfrm>
            <a:off x="3" y="4"/>
            <a:ext cx="12192004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588E45FC-8D15-A228-7744-BC90B68EC76D}"/>
              </a:ext>
            </a:extLst>
          </p:cNvPr>
          <p:cNvSpPr/>
          <p:nvPr/>
        </p:nvSpPr>
        <p:spPr>
          <a:xfrm>
            <a:off x="261577" y="821281"/>
            <a:ext cx="5834423" cy="5861270"/>
          </a:xfrm>
          <a:prstGeom prst="roundRect">
            <a:avLst>
              <a:gd name="adj" fmla="val 37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ru-RU" b="1" dirty="0">
                <a:solidFill>
                  <a:schemeClr val="tx1"/>
                </a:solidFill>
              </a:rPr>
              <a:t>Поддержка нормализации и связности</a:t>
            </a:r>
          </a:p>
          <a:p>
            <a:r>
              <a:rPr lang="ru-RU" dirty="0">
                <a:solidFill>
                  <a:schemeClr val="tx1"/>
                </a:solidFill>
              </a:rPr>
              <a:t>Для разработки концептуальной и логической моделей данных использовалось программное обеспечение </a:t>
            </a:r>
            <a:r>
              <a:rPr lang="ru-RU" b="1" dirty="0">
                <a:solidFill>
                  <a:schemeClr val="tx1"/>
                </a:solidFill>
              </a:rPr>
              <a:t>Enterprise </a:t>
            </a:r>
            <a:r>
              <a:rPr lang="ru-RU" b="1" dirty="0" err="1">
                <a:solidFill>
                  <a:schemeClr val="tx1"/>
                </a:solidFill>
              </a:rPr>
              <a:t>Architect</a:t>
            </a:r>
            <a:r>
              <a:rPr lang="ru-RU" dirty="0">
                <a:solidFill>
                  <a:schemeClr val="tx1"/>
                </a:solidFill>
              </a:rPr>
              <a:t> с использованием нотации </a:t>
            </a:r>
            <a:r>
              <a:rPr lang="ru-RU" b="1" dirty="0">
                <a:solidFill>
                  <a:schemeClr val="tx1"/>
                </a:solidFill>
              </a:rPr>
              <a:t>UML Class </a:t>
            </a:r>
            <a:r>
              <a:rPr lang="ru-RU" b="1" dirty="0" err="1">
                <a:solidFill>
                  <a:schemeClr val="tx1"/>
                </a:solidFill>
              </a:rPr>
              <a:t>Diagram</a:t>
            </a:r>
            <a:r>
              <a:rPr lang="ru-RU" dirty="0">
                <a:solidFill>
                  <a:schemeClr val="tx1"/>
                </a:solidFill>
              </a:rPr>
              <a:t>.</a:t>
            </a:r>
          </a:p>
          <a:p>
            <a:endParaRPr lang="ru-RU" b="1" dirty="0">
              <a:solidFill>
                <a:schemeClr val="tx1"/>
              </a:solidFill>
            </a:endParaRPr>
          </a:p>
          <a:p>
            <a:r>
              <a:rPr lang="ru-RU" b="1" dirty="0">
                <a:solidFill>
                  <a:schemeClr val="tx1"/>
                </a:solidFill>
              </a:rPr>
              <a:t>Стандарты нормализации:</a:t>
            </a:r>
          </a:p>
          <a:p>
            <a:r>
              <a:rPr lang="ru-RU" sz="1800" dirty="0">
                <a:solidFill>
                  <a:schemeClr val="tx1"/>
                </a:solidFill>
                <a:effectLst/>
                <a:latin typeface="Proxima Nova"/>
                <a:ea typeface="Proxima Nova"/>
                <a:cs typeface="Proxima Nova"/>
              </a:rPr>
              <a:t>• </a:t>
            </a:r>
            <a:r>
              <a:rPr lang="ru-RU" dirty="0">
                <a:solidFill>
                  <a:schemeClr val="tx1"/>
                </a:solidFill>
              </a:rPr>
              <a:t>Все сущности приведены к </a:t>
            </a:r>
            <a:r>
              <a:rPr lang="ru-RU" b="1" dirty="0">
                <a:solidFill>
                  <a:schemeClr val="tx1"/>
                </a:solidFill>
              </a:rPr>
              <a:t>3-й нормальной форме (3NF)</a:t>
            </a:r>
            <a:r>
              <a:rPr lang="ru-RU" dirty="0">
                <a:solidFill>
                  <a:schemeClr val="tx1"/>
                </a:solidFill>
              </a:rPr>
              <a:t>.</a:t>
            </a:r>
          </a:p>
          <a:p>
            <a:r>
              <a:rPr lang="ru-RU" sz="1800" dirty="0">
                <a:solidFill>
                  <a:schemeClr val="tx1"/>
                </a:solidFill>
                <a:effectLst/>
                <a:latin typeface="Proxima Nova"/>
                <a:ea typeface="Proxima Nova"/>
                <a:cs typeface="Proxima Nova"/>
              </a:rPr>
              <a:t>• </a:t>
            </a:r>
            <a:r>
              <a:rPr lang="ru-RU" dirty="0">
                <a:solidFill>
                  <a:schemeClr val="tx1"/>
                </a:solidFill>
              </a:rPr>
              <a:t>Для всех ключевых таблиц реализуются внешние ключи (FK), обеспечивающие целостность и </a:t>
            </a:r>
            <a:r>
              <a:rPr lang="ru-RU" dirty="0" err="1">
                <a:solidFill>
                  <a:schemeClr val="tx1"/>
                </a:solidFill>
              </a:rPr>
              <a:t>трассируемость</a:t>
            </a:r>
            <a:r>
              <a:rPr lang="ru-RU" dirty="0">
                <a:solidFill>
                  <a:schemeClr val="tx1"/>
                </a:solidFill>
              </a:rPr>
              <a:t> данных.</a:t>
            </a:r>
          </a:p>
          <a:p>
            <a:r>
              <a:rPr lang="ru-RU" sz="1800" dirty="0">
                <a:solidFill>
                  <a:schemeClr val="tx1"/>
                </a:solidFill>
                <a:latin typeface="Proxima Nova"/>
              </a:rPr>
              <a:t>• </a:t>
            </a:r>
            <a:r>
              <a:rPr lang="ru-RU" dirty="0">
                <a:solidFill>
                  <a:schemeClr val="tx1"/>
                </a:solidFill>
              </a:rPr>
              <a:t>В представленных моделях не включено, но дополнительно можно включить справочники по статусам (</a:t>
            </a:r>
            <a:r>
              <a:rPr lang="en-US" dirty="0">
                <a:solidFill>
                  <a:schemeClr val="tx1"/>
                </a:solidFill>
              </a:rPr>
              <a:t>status</a:t>
            </a:r>
            <a:r>
              <a:rPr lang="ru-RU" dirty="0">
                <a:solidFill>
                  <a:schemeClr val="tx1"/>
                </a:solidFill>
              </a:rPr>
              <a:t>, </a:t>
            </a:r>
            <a:r>
              <a:rPr lang="en-US" dirty="0" err="1">
                <a:solidFill>
                  <a:schemeClr val="tx1"/>
                </a:solidFill>
              </a:rPr>
              <a:t>risk_status</a:t>
            </a:r>
            <a:r>
              <a:rPr lang="ru-RU" dirty="0">
                <a:solidFill>
                  <a:schemeClr val="tx1"/>
                </a:solidFill>
              </a:rPr>
              <a:t>), типам операций (</a:t>
            </a:r>
            <a:r>
              <a:rPr lang="en-US" dirty="0">
                <a:solidFill>
                  <a:schemeClr val="tx1"/>
                </a:solidFill>
              </a:rPr>
              <a:t>type</a:t>
            </a:r>
            <a:r>
              <a:rPr lang="ru-RU" dirty="0">
                <a:solidFill>
                  <a:schemeClr val="tx1"/>
                </a:solidFill>
              </a:rPr>
              <a:t> ), типам сообщений (</a:t>
            </a:r>
            <a:r>
              <a:rPr lang="en-US" dirty="0" err="1">
                <a:solidFill>
                  <a:schemeClr val="tx1"/>
                </a:solidFill>
              </a:rPr>
              <a:t>message_type</a:t>
            </a:r>
            <a:r>
              <a:rPr lang="ru-RU" dirty="0">
                <a:solidFill>
                  <a:schemeClr val="tx1"/>
                </a:solidFill>
              </a:rPr>
              <a:t> ) и каналам (</a:t>
            </a:r>
            <a:r>
              <a:rPr lang="en-US" dirty="0" err="1">
                <a:solidFill>
                  <a:schemeClr val="tx1"/>
                </a:solidFill>
              </a:rPr>
              <a:t>interface_type</a:t>
            </a:r>
            <a:r>
              <a:rPr lang="ru-RU" dirty="0">
                <a:solidFill>
                  <a:schemeClr val="tx1"/>
                </a:solidFill>
              </a:rPr>
              <a:t>).</a:t>
            </a: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64455629-404E-76F8-CCAF-C6E948C0D6BC}"/>
              </a:ext>
            </a:extLst>
          </p:cNvPr>
          <p:cNvSpPr/>
          <p:nvPr/>
        </p:nvSpPr>
        <p:spPr bwMode="auto">
          <a:xfrm>
            <a:off x="6226792" y="821281"/>
            <a:ext cx="5834423" cy="5861270"/>
          </a:xfrm>
          <a:prstGeom prst="roundRect">
            <a:avLst>
              <a:gd name="adj" fmla="val 37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ru-RU" b="1" dirty="0">
                <a:solidFill>
                  <a:schemeClr val="tx1"/>
                </a:solidFill>
              </a:rPr>
              <a:t>Результат</a:t>
            </a:r>
          </a:p>
          <a:p>
            <a:r>
              <a:rPr lang="ru-RU" dirty="0">
                <a:solidFill>
                  <a:schemeClr val="tx1"/>
                </a:solidFill>
              </a:rPr>
              <a:t>Данная архитектура данных:</a:t>
            </a:r>
          </a:p>
          <a:p>
            <a:r>
              <a:rPr lang="ru-RU" sz="2000" dirty="0">
                <a:solidFill>
                  <a:schemeClr val="tx1"/>
                </a:solidFill>
                <a:effectLst/>
                <a:latin typeface="Proxima Nova"/>
                <a:ea typeface="Proxima Nova"/>
                <a:cs typeface="Proxima Nova"/>
              </a:rPr>
              <a:t>• </a:t>
            </a:r>
            <a:r>
              <a:rPr lang="ru-RU" dirty="0">
                <a:solidFill>
                  <a:schemeClr val="tx1"/>
                </a:solidFill>
              </a:rPr>
              <a:t>обеспечивает </a:t>
            </a:r>
            <a:r>
              <a:rPr lang="ru-RU" b="1" dirty="0">
                <a:solidFill>
                  <a:schemeClr val="tx1"/>
                </a:solidFill>
              </a:rPr>
              <a:t>регламентированное и защищенное взаимодействие</a:t>
            </a:r>
            <a:r>
              <a:rPr lang="ru-RU" dirty="0">
                <a:solidFill>
                  <a:schemeClr val="tx1"/>
                </a:solidFill>
              </a:rPr>
              <a:t> всех участников экосистемы цифрового рубля;</a:t>
            </a:r>
          </a:p>
          <a:p>
            <a:r>
              <a:rPr lang="ru-RU" sz="2000" dirty="0">
                <a:solidFill>
                  <a:schemeClr val="tx1"/>
                </a:solidFill>
                <a:effectLst/>
                <a:latin typeface="Proxima Nova"/>
                <a:ea typeface="Proxima Nova"/>
                <a:cs typeface="Proxima Nova"/>
              </a:rPr>
              <a:t>• </a:t>
            </a:r>
            <a:r>
              <a:rPr lang="ru-RU" dirty="0">
                <a:solidFill>
                  <a:schemeClr val="tx1"/>
                </a:solidFill>
              </a:rPr>
              <a:t>соответствует </a:t>
            </a:r>
            <a:r>
              <a:rPr lang="ru-RU" b="1" dirty="0">
                <a:solidFill>
                  <a:schemeClr val="tx1"/>
                </a:solidFill>
              </a:rPr>
              <a:t>требованиям ЦБ РФ по операционной, аналитической и нормативной отчетности</a:t>
            </a:r>
            <a:r>
              <a:rPr lang="ru-RU" dirty="0">
                <a:solidFill>
                  <a:schemeClr val="tx1"/>
                </a:solidFill>
              </a:rPr>
              <a:t>;</a:t>
            </a:r>
          </a:p>
          <a:p>
            <a:r>
              <a:rPr lang="ru-RU" sz="2000" dirty="0">
                <a:solidFill>
                  <a:schemeClr val="tx1"/>
                </a:solidFill>
                <a:latin typeface="Proxima Nova"/>
              </a:rPr>
              <a:t>• </a:t>
            </a:r>
            <a:r>
              <a:rPr lang="ru-RU" dirty="0">
                <a:solidFill>
                  <a:schemeClr val="tx1"/>
                </a:solidFill>
              </a:rPr>
              <a:t>адаптирована к </a:t>
            </a:r>
            <a:r>
              <a:rPr lang="ru-RU" b="1" dirty="0" err="1">
                <a:solidFill>
                  <a:schemeClr val="tx1"/>
                </a:solidFill>
              </a:rPr>
              <a:t>микросервисной</a:t>
            </a:r>
            <a:r>
              <a:rPr lang="ru-RU" b="1" dirty="0">
                <a:solidFill>
                  <a:schemeClr val="tx1"/>
                </a:solidFill>
              </a:rPr>
              <a:t>, событийно-ориентированной архитектуре</a:t>
            </a:r>
            <a:r>
              <a:rPr lang="ru-RU" dirty="0">
                <a:solidFill>
                  <a:schemeClr val="tx1"/>
                </a:solidFill>
              </a:rPr>
              <a:t> и поддерживает масштабирование платформы.</a:t>
            </a:r>
          </a:p>
          <a:p>
            <a:endParaRPr lang="ru-RU" b="1" dirty="0">
              <a:solidFill>
                <a:schemeClr val="tx1"/>
              </a:solidFill>
            </a:endParaRPr>
          </a:p>
          <a:p>
            <a:r>
              <a:rPr lang="ru-RU" b="1" dirty="0">
                <a:solidFill>
                  <a:schemeClr val="tx1"/>
                </a:solidFill>
              </a:rPr>
              <a:t>Приложения:</a:t>
            </a:r>
          </a:p>
          <a:p>
            <a:pPr marL="457200" indent="-457200">
              <a:buAutoNum type="arabicPeriod"/>
            </a:pPr>
            <a:r>
              <a:rPr lang="ru-RU" dirty="0">
                <a:solidFill>
                  <a:schemeClr val="tx1"/>
                </a:solidFill>
              </a:rPr>
              <a:t>Концептуальная модель</a:t>
            </a:r>
          </a:p>
          <a:p>
            <a:pPr marL="457200" indent="-457200">
              <a:buAutoNum type="arabicPeriod"/>
            </a:pPr>
            <a:r>
              <a:rPr lang="ru-RU" dirty="0">
                <a:solidFill>
                  <a:schemeClr val="tx1"/>
                </a:solidFill>
              </a:rPr>
              <a:t>Логическая (системная) модель.</a:t>
            </a:r>
          </a:p>
        </p:txBody>
      </p:sp>
      <p:sp>
        <p:nvSpPr>
          <p:cNvPr id="6" name="Google Shape;100;p6">
            <a:extLst>
              <a:ext uri="{FF2B5EF4-FFF2-40B4-BE49-F238E27FC236}">
                <a16:creationId xmlns:a16="http://schemas.microsoft.com/office/drawing/2014/main" id="{BCD6DA7F-5BDE-08A9-F5C4-EAEC0934359A}"/>
              </a:ext>
            </a:extLst>
          </p:cNvPr>
          <p:cNvSpPr/>
          <p:nvPr/>
        </p:nvSpPr>
        <p:spPr bwMode="auto">
          <a:xfrm>
            <a:off x="421941" y="264827"/>
            <a:ext cx="8221315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buClr>
                <a:srgbClr val="46ABF8"/>
              </a:buClr>
              <a:buSzPts val="2250"/>
              <a:defRPr/>
            </a:pPr>
            <a:r>
              <a:rPr lang="en-US" sz="3000" b="1" dirty="0">
                <a:solidFill>
                  <a:srgbClr val="46ABF8"/>
                </a:solidFill>
              </a:rPr>
              <a:t>ЗА</a:t>
            </a:r>
            <a:r>
              <a:rPr lang="ru-RU" sz="3000" b="1" dirty="0">
                <a:solidFill>
                  <a:srgbClr val="46ABF8"/>
                </a:solidFill>
              </a:rPr>
              <a:t>КЛЮЧИТЕЛЬНЫЕ ПОЛОЖЕНИЯ</a:t>
            </a:r>
            <a:endParaRPr sz="30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B8A585A-381A-6FF1-14DD-3B3C23812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7645892" y="5247927"/>
            <a:ext cx="1994728" cy="1434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038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12" name="Google Shape;112;p7" title="Group 2087327242.png"/>
          <p:cNvPicPr/>
          <p:nvPr/>
        </p:nvPicPr>
        <p:blipFill rotWithShape="1">
          <a:blip r:embed="rId2">
            <a:alphaModFix/>
          </a:blip>
          <a:srcRect l="50000" t="10513" r="3437"/>
          <a:stretch/>
        </p:blipFill>
        <p:spPr bwMode="auto">
          <a:xfrm>
            <a:off x="6515096" y="0"/>
            <a:ext cx="5676904" cy="613703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00;p6">
            <a:extLst>
              <a:ext uri="{FF2B5EF4-FFF2-40B4-BE49-F238E27FC236}">
                <a16:creationId xmlns:a16="http://schemas.microsoft.com/office/drawing/2014/main" id="{E176142F-2C54-B67A-EA3F-D68DAA9A7CB5}"/>
              </a:ext>
            </a:extLst>
          </p:cNvPr>
          <p:cNvSpPr/>
          <p:nvPr/>
        </p:nvSpPr>
        <p:spPr bwMode="auto">
          <a:xfrm>
            <a:off x="421942" y="416170"/>
            <a:ext cx="65151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>
              <a:buClr>
                <a:srgbClr val="46ABF8"/>
              </a:buClr>
              <a:buSzPts val="2250"/>
              <a:defRPr/>
            </a:pPr>
            <a:r>
              <a:rPr lang="en-US" sz="3000" b="1" dirty="0">
                <a:solidFill>
                  <a:srgbClr val="46ABF8"/>
                </a:solidFill>
              </a:rPr>
              <a:t>ЗА</a:t>
            </a:r>
            <a:r>
              <a:rPr lang="ru-RU" sz="3000" b="1" dirty="0">
                <a:solidFill>
                  <a:srgbClr val="46ABF8"/>
                </a:solidFill>
              </a:rPr>
              <a:t>КЛЮЧЕНИЕ</a:t>
            </a:r>
            <a:endParaRPr sz="3000" dirty="0">
              <a:solidFill>
                <a:schemeClr val="dk1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2F5E2A-A3B3-DE59-A483-EAD8C4E1B97D}"/>
              </a:ext>
            </a:extLst>
          </p:cNvPr>
          <p:cNvSpPr txBox="1"/>
          <p:nvPr/>
        </p:nvSpPr>
        <p:spPr>
          <a:xfrm>
            <a:off x="421941" y="1585737"/>
            <a:ext cx="9386088" cy="26782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Разработанная архитектура данных обеспечивает единые принципы сбора, хранения, интеграции и использования информации в рамках платформы цифрового рубля. Модель соответствует требованиям Банка России и поддерживает юридическую значимость операций через использование ЭП и цифрового отпечатка устройства. Предусмотрена масштабируемость и адаптация под аналитические и регуляторные задачи. Решение учитывает безопасность, связность сущностей и нормализацию данных. Представленная архитектура может служить основой для дальнейшей реализации технологической модели и построения физической инфраструктуры.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9DED09-BBC8-D914-A6FC-870EA74D1F93}"/>
              </a:ext>
            </a:extLst>
          </p:cNvPr>
          <p:cNvSpPr txBox="1"/>
          <p:nvPr/>
        </p:nvSpPr>
        <p:spPr bwMode="auto">
          <a:xfrm>
            <a:off x="983861" y="5757374"/>
            <a:ext cx="9386088" cy="379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>
                <a:solidFill>
                  <a:schemeClr val="bg1"/>
                </a:solidFill>
              </a:rPr>
              <a:t>2025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149</TotalTime>
  <Words>875</Words>
  <Application>Microsoft Office PowerPoint</Application>
  <DocSecurity>0</DocSecurity>
  <PresentationFormat>Широкоэкранный</PresentationFormat>
  <Paragraphs>64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Proxima Nova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Olga</dc:creator>
  <cp:keywords/>
  <dc:description/>
  <cp:lastModifiedBy>Olga Bychkova</cp:lastModifiedBy>
  <cp:revision>12</cp:revision>
  <dcterms:modified xsi:type="dcterms:W3CDTF">2025-05-22T15:12:17Z</dcterms:modified>
  <cp:category/>
  <dc:identifier/>
  <cp:contentStatus/>
  <dc:language/>
  <cp:version/>
</cp:coreProperties>
</file>